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4" r:id="rId1"/>
  </p:sldMasterIdLst>
  <p:notesMasterIdLst>
    <p:notesMasterId r:id="rId20"/>
  </p:notesMasterIdLst>
  <p:sldIdLst>
    <p:sldId id="256" r:id="rId2"/>
    <p:sldId id="265" r:id="rId3"/>
    <p:sldId id="272" r:id="rId4"/>
    <p:sldId id="275" r:id="rId5"/>
    <p:sldId id="281" r:id="rId6"/>
    <p:sldId id="284" r:id="rId7"/>
    <p:sldId id="287" r:id="rId8"/>
    <p:sldId id="294" r:id="rId9"/>
    <p:sldId id="290" r:id="rId10"/>
    <p:sldId id="295" r:id="rId11"/>
    <p:sldId id="289" r:id="rId12"/>
    <p:sldId id="293" r:id="rId13"/>
    <p:sldId id="291" r:id="rId14"/>
    <p:sldId id="292" r:id="rId15"/>
    <p:sldId id="298" r:id="rId16"/>
    <p:sldId id="297" r:id="rId17"/>
    <p:sldId id="299" r:id="rId18"/>
    <p:sldId id="25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61"/>
    <p:restoredTop sz="94749"/>
  </p:normalViewPr>
  <p:slideViewPr>
    <p:cSldViewPr snapToGrid="0" snapToObjects="1">
      <p:cViewPr>
        <p:scale>
          <a:sx n="123" d="100"/>
          <a:sy n="123" d="100"/>
        </p:scale>
        <p:origin x="336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4455E2-30F2-1647-A215-061DC148DAD3}" type="datetimeFigureOut">
              <a:rPr lang="en-US" smtClean="0"/>
              <a:t>12/5/18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021F78-A336-8141-B603-4DD7FFB12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20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TED (2016).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Political Polarization Illustration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[image] Available at: https://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tedideas.files.wordpress.com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/2016/11/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featured_art.jpg?w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=750 [Accessed 4 Dec. 2018].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21F78-A336-8141-B603-4DD7FFB125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0849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21F78-A336-8141-B603-4DD7FFB1252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91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21F78-A336-8141-B603-4DD7FFB1252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924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21F78-A336-8141-B603-4DD7FFB1252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175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21F78-A336-8141-B603-4DD7FFB1252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274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21F78-A336-8141-B603-4DD7FFB1252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54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21F78-A336-8141-B603-4DD7FFB1252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104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21F78-A336-8141-B603-4DD7FFB1252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55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21F78-A336-8141-B603-4DD7FFB1252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892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21F78-A336-8141-B603-4DD7FFB1252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9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21F78-A336-8141-B603-4DD7FFB1252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227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21F78-A336-8141-B603-4DD7FFB1252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491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21F78-A336-8141-B603-4DD7FFB1252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865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21F78-A336-8141-B603-4DD7FFB1252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429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008E2-0BB7-2C43-9836-A1A449CA512F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5C8FC-1890-A147-8A95-AB4CB5A9E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603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008E2-0BB7-2C43-9836-A1A449CA512F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5C8FC-1890-A147-8A95-AB4CB5A9E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998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008E2-0BB7-2C43-9836-A1A449CA512F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5C8FC-1890-A147-8A95-AB4CB5A9EE2D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607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008E2-0BB7-2C43-9836-A1A449CA512F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5C8FC-1890-A147-8A95-AB4CB5A9E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032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008E2-0BB7-2C43-9836-A1A449CA512F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5C8FC-1890-A147-8A95-AB4CB5A9EE2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7449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008E2-0BB7-2C43-9836-A1A449CA512F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5C8FC-1890-A147-8A95-AB4CB5A9E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5529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008E2-0BB7-2C43-9836-A1A449CA512F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5C8FC-1890-A147-8A95-AB4CB5A9E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8387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008E2-0BB7-2C43-9836-A1A449CA512F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5C8FC-1890-A147-8A95-AB4CB5A9E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587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008E2-0BB7-2C43-9836-A1A449CA512F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5C8FC-1890-A147-8A95-AB4CB5A9E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23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008E2-0BB7-2C43-9836-A1A449CA512F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5C8FC-1890-A147-8A95-AB4CB5A9E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008E2-0BB7-2C43-9836-A1A449CA512F}" type="datetimeFigureOut">
              <a:rPr lang="en-US" smtClean="0"/>
              <a:t>12/5/18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5C8FC-1890-A147-8A95-AB4CB5A9E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37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008E2-0BB7-2C43-9836-A1A449CA512F}" type="datetimeFigureOut">
              <a:rPr lang="en-US" smtClean="0"/>
              <a:t>12/5/18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5C8FC-1890-A147-8A95-AB4CB5A9E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16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008E2-0BB7-2C43-9836-A1A449CA512F}" type="datetimeFigureOut">
              <a:rPr lang="en-US" smtClean="0"/>
              <a:t>12/5/18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5C8FC-1890-A147-8A95-AB4CB5A9E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692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008E2-0BB7-2C43-9836-A1A449CA512F}" type="datetimeFigureOut">
              <a:rPr lang="en-US" smtClean="0"/>
              <a:t>12/5/18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5C8FC-1890-A147-8A95-AB4CB5A9E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161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008E2-0BB7-2C43-9836-A1A449CA512F}" type="datetimeFigureOut">
              <a:rPr lang="en-US" smtClean="0"/>
              <a:t>12/5/18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5C8FC-1890-A147-8A95-AB4CB5A9E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49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008E2-0BB7-2C43-9836-A1A449CA512F}" type="datetimeFigureOut">
              <a:rPr lang="en-US" smtClean="0"/>
              <a:t>12/5/18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5C8FC-1890-A147-8A95-AB4CB5A9E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75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008E2-0BB7-2C43-9836-A1A449CA512F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E95C8FC-1890-A147-8A95-AB4CB5A9E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6871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F2390-B923-0245-AC82-A0DF62721C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836" y="2553195"/>
            <a:ext cx="9963398" cy="1177007"/>
          </a:xfrm>
        </p:spPr>
        <p:txBody>
          <a:bodyPr/>
          <a:lstStyle/>
          <a:p>
            <a:pPr algn="ctr"/>
            <a:r>
              <a:rPr lang="en-US" dirty="0"/>
              <a:t>The Polarization of Information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55F98C-1B1E-9949-A57A-CD8A377D29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6" y="4050833"/>
            <a:ext cx="7779437" cy="1399941"/>
          </a:xfrm>
        </p:spPr>
        <p:txBody>
          <a:bodyPr>
            <a:normAutofit/>
          </a:bodyPr>
          <a:lstStyle/>
          <a:p>
            <a:r>
              <a:rPr lang="en-US" dirty="0"/>
              <a:t>Charles Dickens</a:t>
            </a:r>
          </a:p>
          <a:p>
            <a:r>
              <a:rPr lang="en-US" dirty="0"/>
              <a:t>Professor Narayana Prasad Santhanam</a:t>
            </a:r>
          </a:p>
          <a:p>
            <a:r>
              <a:rPr lang="en-US" dirty="0"/>
              <a:t>Dept. of Electrical Engineering, University of Hawaii at </a:t>
            </a:r>
            <a:r>
              <a:rPr lang="en-US" dirty="0" err="1"/>
              <a:t>Manoa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762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CB303-9186-1944-89FE-8963AE279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22638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CDF640-D61F-5149-9090-EAD26D2B1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826" y="1435396"/>
            <a:ext cx="8541606" cy="499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72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CB303-9186-1944-89FE-8963AE279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25" y="112230"/>
            <a:ext cx="8596668" cy="922638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DFFDD-D08D-9F4F-B513-98AD62A8A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179704"/>
            <a:ext cx="6928012" cy="6384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C98C5C-205B-AC4D-A07C-E62D994DFA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90" y="4740373"/>
            <a:ext cx="4409678" cy="18239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8E3EFD-5508-C64D-8216-BC2D0A074408}"/>
              </a:ext>
            </a:extLst>
          </p:cNvPr>
          <p:cNvSpPr txBox="1"/>
          <p:nvPr/>
        </p:nvSpPr>
        <p:spPr>
          <a:xfrm>
            <a:off x="127183" y="1347572"/>
            <a:ext cx="3886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Network model visualizations generated using </a:t>
            </a:r>
            <a:r>
              <a:rPr lang="en-US" dirty="0" err="1"/>
              <a:t>Fruchterman-Reingold</a:t>
            </a:r>
            <a:r>
              <a:rPr lang="en-US" dirty="0"/>
              <a:t> force-directed algorithm </a:t>
            </a:r>
          </a:p>
        </p:txBody>
      </p:sp>
    </p:spTree>
    <p:extLst>
      <p:ext uri="{BB962C8B-B14F-4D97-AF65-F5344CB8AC3E}">
        <p14:creationId xmlns:p14="http://schemas.microsoft.com/office/powerpoint/2010/main" val="3784092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CB303-9186-1944-89FE-8963AE279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22638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AB1E72-D519-F146-8254-02D2733A5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658" y="172995"/>
            <a:ext cx="6366018" cy="65523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307CFA-DD39-8E47-9F24-859D20CA19EC}"/>
              </a:ext>
            </a:extLst>
          </p:cNvPr>
          <p:cNvSpPr txBox="1"/>
          <p:nvPr/>
        </p:nvSpPr>
        <p:spPr>
          <a:xfrm>
            <a:off x="127183" y="1347572"/>
            <a:ext cx="3886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Network model visualizations generated using </a:t>
            </a:r>
            <a:r>
              <a:rPr lang="en-US" dirty="0" err="1"/>
              <a:t>Fruchterman-Reingold</a:t>
            </a:r>
            <a:r>
              <a:rPr lang="en-US" dirty="0"/>
              <a:t> force-directed algorithm </a:t>
            </a:r>
          </a:p>
        </p:txBody>
      </p:sp>
    </p:spTree>
    <p:extLst>
      <p:ext uri="{BB962C8B-B14F-4D97-AF65-F5344CB8AC3E}">
        <p14:creationId xmlns:p14="http://schemas.microsoft.com/office/powerpoint/2010/main" val="3700465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CB303-9186-1944-89FE-8963AE279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22638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28EA83-A6C4-A642-ABA5-9D1506E36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823" y="133740"/>
            <a:ext cx="6467781" cy="65092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F18A7B-DE8F-7340-BD97-8C271288E3A1}"/>
              </a:ext>
            </a:extLst>
          </p:cNvPr>
          <p:cNvSpPr txBox="1"/>
          <p:nvPr/>
        </p:nvSpPr>
        <p:spPr>
          <a:xfrm>
            <a:off x="127183" y="1347572"/>
            <a:ext cx="3886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Network model visualizations generated using </a:t>
            </a:r>
            <a:r>
              <a:rPr lang="en-US" dirty="0" err="1"/>
              <a:t>Fruchterman-Reingold</a:t>
            </a:r>
            <a:r>
              <a:rPr lang="en-US" dirty="0"/>
              <a:t> force-directed algorithm </a:t>
            </a:r>
          </a:p>
        </p:txBody>
      </p:sp>
    </p:spTree>
    <p:extLst>
      <p:ext uri="{BB962C8B-B14F-4D97-AF65-F5344CB8AC3E}">
        <p14:creationId xmlns:p14="http://schemas.microsoft.com/office/powerpoint/2010/main" val="1014358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CB303-9186-1944-89FE-8963AE279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22638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7E4D8E-96FE-0749-B40A-471C787E7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137" y="214183"/>
            <a:ext cx="6100111" cy="63678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FA5A30-FBD3-084D-97C3-0DC87B61783B}"/>
              </a:ext>
            </a:extLst>
          </p:cNvPr>
          <p:cNvSpPr txBox="1"/>
          <p:nvPr/>
        </p:nvSpPr>
        <p:spPr>
          <a:xfrm>
            <a:off x="127183" y="1347572"/>
            <a:ext cx="3886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Network model visualizations generated using </a:t>
            </a:r>
            <a:r>
              <a:rPr lang="en-US" dirty="0" err="1"/>
              <a:t>Fruchterman-Reingold</a:t>
            </a:r>
            <a:r>
              <a:rPr lang="en-US" dirty="0"/>
              <a:t> force-directed algorithm </a:t>
            </a:r>
          </a:p>
        </p:txBody>
      </p:sp>
    </p:spTree>
    <p:extLst>
      <p:ext uri="{BB962C8B-B14F-4D97-AF65-F5344CB8AC3E}">
        <p14:creationId xmlns:p14="http://schemas.microsoft.com/office/powerpoint/2010/main" val="1788472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CB303-9186-1944-89FE-8963AE279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22638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9731F4-9BBE-A846-B0DD-80BF0C913C21}"/>
              </a:ext>
            </a:extLst>
          </p:cNvPr>
          <p:cNvSpPr txBox="1"/>
          <p:nvPr/>
        </p:nvSpPr>
        <p:spPr>
          <a:xfrm>
            <a:off x="431800" y="1532238"/>
            <a:ext cx="980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PMingLiU" pitchFamily="18" charset="-120"/>
                <a:cs typeface="PMingLiU" pitchFamily="18" charset="-120"/>
              </a:rPr>
              <a:t>This implementation has been a proof of concept for the techniques used to build the network model, identify communities, and measure polarity. </a:t>
            </a:r>
          </a:p>
        </p:txBody>
      </p:sp>
    </p:spTree>
    <p:extLst>
      <p:ext uri="{BB962C8B-B14F-4D97-AF65-F5344CB8AC3E}">
        <p14:creationId xmlns:p14="http://schemas.microsoft.com/office/powerpoint/2010/main" val="4268251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CB303-9186-1944-89FE-8963AE279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22638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9731F4-9BBE-A846-B0DD-80BF0C913C21}"/>
              </a:ext>
            </a:extLst>
          </p:cNvPr>
          <p:cNvSpPr txBox="1"/>
          <p:nvPr/>
        </p:nvSpPr>
        <p:spPr>
          <a:xfrm>
            <a:off x="431800" y="1532238"/>
            <a:ext cx="9804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PMingLiU" pitchFamily="18" charset="-120"/>
                <a:cs typeface="PMingLiU" pitchFamily="18" charset="-120"/>
              </a:rPr>
              <a:t>This implementation has been a proof of concept for the techniques used to build the network model, identify communities, and measure polarity.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a typeface="PMingLiU" pitchFamily="18" charset="-120"/>
              <a:cs typeface="PMingLiU" pitchFamily="18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PMingLiU" pitchFamily="18" charset="-120"/>
                <a:cs typeface="PMingLiU" pitchFamily="18" charset="-120"/>
              </a:rPr>
              <a:t>The system will be developed in future work to consider additional features such as tweet popularity, tweet text sentiment, and more. </a:t>
            </a:r>
          </a:p>
        </p:txBody>
      </p:sp>
    </p:spTree>
    <p:extLst>
      <p:ext uri="{BB962C8B-B14F-4D97-AF65-F5344CB8AC3E}">
        <p14:creationId xmlns:p14="http://schemas.microsoft.com/office/powerpoint/2010/main" val="1838789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E7431-184C-464E-94FB-BDC538212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D20F1E-2DC8-5E4C-A261-D94018475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3581817"/>
            <a:ext cx="8596312" cy="872722"/>
          </a:xfrm>
        </p:spPr>
      </p:pic>
    </p:spTree>
    <p:extLst>
      <p:ext uri="{BB962C8B-B14F-4D97-AF65-F5344CB8AC3E}">
        <p14:creationId xmlns:p14="http://schemas.microsoft.com/office/powerpoint/2010/main" val="637152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FC0AF-3741-E64C-9AE4-FB2376882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DDC77-C9F8-314B-A00E-6050DF026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TED (2016). </a:t>
            </a:r>
            <a:r>
              <a:rPr lang="en-US" i="1" dirty="0"/>
              <a:t>Political Polarization Illustration</a:t>
            </a:r>
            <a:r>
              <a:rPr lang="en-US" dirty="0"/>
              <a:t>. [image] Available at: https://</a:t>
            </a:r>
            <a:r>
              <a:rPr lang="en-US" dirty="0" err="1"/>
              <a:t>tedideas.files.wordpress.com</a:t>
            </a:r>
            <a:r>
              <a:rPr lang="en-US" dirty="0"/>
              <a:t>/2016/11/</a:t>
            </a:r>
            <a:r>
              <a:rPr lang="en-US" dirty="0" err="1"/>
              <a:t>featured_art.jpg?w</a:t>
            </a:r>
            <a:r>
              <a:rPr lang="en-US" dirty="0"/>
              <a:t>=750 [Accessed 4 Dec. 2018].</a:t>
            </a:r>
          </a:p>
          <a:p>
            <a:r>
              <a:rPr lang="en-US" dirty="0"/>
              <a:t>Wired (2018). </a:t>
            </a:r>
            <a:r>
              <a:rPr lang="en-US" i="1" dirty="0"/>
              <a:t>Twitter-</a:t>
            </a:r>
            <a:r>
              <a:rPr lang="en-US" i="1" dirty="0" err="1"/>
              <a:t>FeatureArt</a:t>
            </a:r>
            <a:r>
              <a:rPr lang="en-US" dirty="0"/>
              <a:t>. [image] Available at: https://</a:t>
            </a:r>
            <a:r>
              <a:rPr lang="en-US" dirty="0" err="1"/>
              <a:t>media.wired.com</a:t>
            </a:r>
            <a:r>
              <a:rPr lang="en-US" dirty="0"/>
              <a:t>/photos/5941a9186600f013e9634520/191:100/pass/Twitter-</a:t>
            </a:r>
            <a:r>
              <a:rPr lang="en-US" dirty="0" err="1"/>
              <a:t>FeatureArt.jpg</a:t>
            </a:r>
            <a:r>
              <a:rPr lang="en-US" dirty="0"/>
              <a:t> [Accessed 5 Dec. 2018].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121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0EB7C-D6D3-AF4B-9566-1AA3FEE29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0436"/>
          </a:xfrm>
        </p:spPr>
        <p:txBody>
          <a:bodyPr/>
          <a:lstStyle/>
          <a:p>
            <a:r>
              <a:rPr lang="en-US" dirty="0"/>
              <a:t>Introduction and Motivation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FB371F9-A4D8-894A-A885-1D22415C6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09995" y="119374"/>
            <a:ext cx="4035538" cy="2421323"/>
          </a:xfrm>
          <a:effectLst>
            <a:reflection blurRad="6350" stA="50000" endA="300" endPos="38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47B776-248F-614D-B1BC-C5970C89702D}"/>
              </a:ext>
            </a:extLst>
          </p:cNvPr>
          <p:cNvSpPr txBox="1"/>
          <p:nvPr/>
        </p:nvSpPr>
        <p:spPr>
          <a:xfrm>
            <a:off x="11322851" y="2540697"/>
            <a:ext cx="869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TED (2016)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8B2AFB-0E1E-4045-8CBD-F1E30EE65E29}"/>
              </a:ext>
            </a:extLst>
          </p:cNvPr>
          <p:cNvSpPr txBox="1"/>
          <p:nvPr/>
        </p:nvSpPr>
        <p:spPr>
          <a:xfrm>
            <a:off x="766384" y="2450944"/>
            <a:ext cx="71545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would agree that the United states political climate is becoming increasingly polarized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How could we quantify this troubling intuition?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BCC93C-46CC-3749-B239-EAA0C46335AB}"/>
              </a:ext>
            </a:extLst>
          </p:cNvPr>
          <p:cNvSpPr txBox="1"/>
          <p:nvPr/>
        </p:nvSpPr>
        <p:spPr>
          <a:xfrm>
            <a:off x="677334" y="3902058"/>
            <a:ext cx="8126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left vs. right enough to capture what is truly happening on the web?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does polarization vary across topics?</a:t>
            </a:r>
          </a:p>
        </p:txBody>
      </p:sp>
    </p:spTree>
    <p:extLst>
      <p:ext uri="{BB962C8B-B14F-4D97-AF65-F5344CB8AC3E}">
        <p14:creationId xmlns:p14="http://schemas.microsoft.com/office/powerpoint/2010/main" val="2956796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96AC-2EA2-B844-8E4D-F27825831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813552" cy="848497"/>
          </a:xfrm>
        </p:spPr>
        <p:txBody>
          <a:bodyPr/>
          <a:lstStyle/>
          <a:p>
            <a:r>
              <a:rPr lang="en-US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4DF21-F488-DD4B-AC9B-D51AD2D09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90" y="1458097"/>
            <a:ext cx="11592926" cy="4583265"/>
          </a:xfrm>
        </p:spPr>
        <p:txBody>
          <a:bodyPr/>
          <a:lstStyle/>
          <a:p>
            <a:r>
              <a:rPr lang="en-US" dirty="0"/>
              <a:t>The primary focus of this project is to develop a system that can provide objective measurements of the polarity of the network of information and opinions on the popular microblog, Twitter.</a:t>
            </a:r>
          </a:p>
          <a:p>
            <a:r>
              <a:rPr lang="en-US" dirty="0"/>
              <a:t>The contributions of this report is the framework for a workflow which: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Models a network of tweets related to a common topic using a semi-supervised approach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Finds community structure in the model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Measures the polarity of the network using graph conductance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9C5DB4-277D-1C4F-98AE-2D50FEB2C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816" y="3989136"/>
            <a:ext cx="3919751" cy="2052226"/>
          </a:xfrm>
          <a:prstGeom prst="rect">
            <a:avLst/>
          </a:prstGeom>
          <a:ln>
            <a:noFill/>
          </a:ln>
          <a:effectLst>
            <a:reflection blurRad="6350" stA="50000" endA="300" endPos="38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C189B6-FF50-324C-B6EE-5FE9CBAA3D01}"/>
              </a:ext>
            </a:extLst>
          </p:cNvPr>
          <p:cNvSpPr txBox="1"/>
          <p:nvPr/>
        </p:nvSpPr>
        <p:spPr>
          <a:xfrm>
            <a:off x="11196215" y="6041362"/>
            <a:ext cx="995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Wired (2018)</a:t>
            </a:r>
          </a:p>
        </p:txBody>
      </p:sp>
    </p:spTree>
    <p:extLst>
      <p:ext uri="{BB962C8B-B14F-4D97-AF65-F5344CB8AC3E}">
        <p14:creationId xmlns:p14="http://schemas.microsoft.com/office/powerpoint/2010/main" val="1853479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CB303-9186-1944-89FE-8963AE279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22638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67DDB-F0BA-8142-AF65-78B42CA18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532239"/>
            <a:ext cx="10802093" cy="4509124"/>
          </a:xfrm>
        </p:spPr>
        <p:txBody>
          <a:bodyPr/>
          <a:lstStyle/>
          <a:p>
            <a:r>
              <a:rPr lang="en-US" u="sng" dirty="0"/>
              <a:t>Retrieving Relevant Information and Opinions:</a:t>
            </a:r>
          </a:p>
          <a:p>
            <a:r>
              <a:rPr lang="en-US" dirty="0">
                <a:latin typeface="Garamond" panose="02020404030301010803" pitchFamily="18" charset="0"/>
              </a:rPr>
              <a:t>Twitter granted this project access the premium search API sandbox, which allows for 25000 tweets to be collected each month.</a:t>
            </a:r>
          </a:p>
          <a:p>
            <a:endParaRPr lang="en-US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5C6E08-39B7-5B49-AD55-33763D029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85" y="3328269"/>
            <a:ext cx="5650588" cy="205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058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CB303-9186-1944-89FE-8963AE279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22638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067DDB-F0BA-8142-AF65-78B42CA182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9560" y="1383958"/>
                <a:ext cx="11086299" cy="1890583"/>
              </a:xfrm>
            </p:spPr>
            <p:txBody>
              <a:bodyPr/>
              <a:lstStyle/>
              <a:p>
                <a:r>
                  <a:rPr lang="en-US" u="sng" dirty="0"/>
                  <a:t>Modeling the Network:</a:t>
                </a:r>
              </a:p>
              <a:p>
                <a:r>
                  <a:rPr lang="en-US" dirty="0">
                    <a:latin typeface="Garamond" panose="02020404030301010803" pitchFamily="18" charset="0"/>
                  </a:rPr>
                  <a:t>Tweets,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latin typeface="Garamond" panose="02020404030301010803" pitchFamily="18" charset="0"/>
                  </a:rPr>
                  <a:t> are modeled as nodes in the network and an edge between two nodes is weighted to reflect how similar the two tweets are. </a:t>
                </a:r>
              </a:p>
              <a:p>
                <a:r>
                  <a:rPr lang="en-US" dirty="0">
                    <a:latin typeface="Garamond" panose="02020404030301010803" pitchFamily="18" charset="0"/>
                  </a:rPr>
                  <a:t>The set of all unique hashtags,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latin typeface="Garamond" panose="02020404030301010803" pitchFamily="18" charset="0"/>
                  </a:rPr>
                  <a:t> is aggregated into a file and is manually labeled with a sentiment value existing in the set {-1, -1/2, 0, 1/2, 1}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067DDB-F0BA-8142-AF65-78B42CA182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9560" y="1383958"/>
                <a:ext cx="11086299" cy="1890583"/>
              </a:xfrm>
              <a:blipFill>
                <a:blip r:embed="rId3"/>
                <a:stretch>
                  <a:fillRect t="-667" r="-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73E96CA-5ABA-FA41-B7AA-887F434B9A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60" y="4750424"/>
            <a:ext cx="2059331" cy="1962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3FD80C-48E5-D54C-BBE9-AF5E323DB5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742" y="3248165"/>
            <a:ext cx="6013847" cy="30992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23841F-8861-7B4B-ADB4-6D99B331E0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60" y="3124597"/>
            <a:ext cx="3486894" cy="150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82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CB303-9186-1944-89FE-8963AE279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22638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67DDB-F0BA-8142-AF65-78B42CA18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560" y="1383959"/>
            <a:ext cx="11086299" cy="1359242"/>
          </a:xfrm>
        </p:spPr>
        <p:txBody>
          <a:bodyPr/>
          <a:lstStyle/>
          <a:p>
            <a:r>
              <a:rPr lang="en-US" u="sng" dirty="0"/>
              <a:t>Community Detection:</a:t>
            </a:r>
          </a:p>
          <a:p>
            <a:r>
              <a:rPr lang="en-US" dirty="0">
                <a:latin typeface="Garamond" panose="02020404030301010803" pitchFamily="18" charset="0"/>
              </a:rPr>
              <a:t>The community detection algorithm used in the system, backward path community detection, was developed at the University of Hawai'i Big Data Lab (</a:t>
            </a:r>
            <a:r>
              <a:rPr lang="en-US" dirty="0" err="1">
                <a:latin typeface="Garamond" panose="02020404030301010803" pitchFamily="18" charset="0"/>
              </a:rPr>
              <a:t>Paravi</a:t>
            </a:r>
            <a:r>
              <a:rPr lang="en-US" dirty="0">
                <a:latin typeface="Garamond" panose="02020404030301010803" pitchFamily="18" charset="0"/>
              </a:rPr>
              <a:t> and Santhanam, 2015)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BEE130-CB2A-474B-AF8B-3F48CEEB4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831" y="2743201"/>
            <a:ext cx="3975755" cy="356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35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CB303-9186-1944-89FE-8963AE279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22638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067DDB-F0BA-8142-AF65-78B42CA182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9560" y="1383959"/>
                <a:ext cx="11086299" cy="1359242"/>
              </a:xfrm>
            </p:spPr>
            <p:txBody>
              <a:bodyPr/>
              <a:lstStyle/>
              <a:p>
                <a:r>
                  <a:rPr lang="en-US" u="sng" dirty="0"/>
                  <a:t>Polarity Calculations</a:t>
                </a:r>
              </a:p>
              <a:p>
                <a:r>
                  <a:rPr lang="en-US" dirty="0"/>
                  <a:t>The polarity is measured using an estimate of the graph conductance metric.</a:t>
                </a:r>
              </a:p>
              <a:p>
                <a:r>
                  <a:rPr lang="en-US" dirty="0"/>
                  <a:t>The Conductance of a cut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of a graph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dirty="0"/>
                  <a:t> is defined as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067DDB-F0BA-8142-AF65-78B42CA182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9560" y="1383959"/>
                <a:ext cx="11086299" cy="1359242"/>
              </a:xfrm>
              <a:blipFill>
                <a:blip r:embed="rId3"/>
                <a:stretch>
                  <a:fillRect t="-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3AE9AE9-A703-4341-8445-6834F1D073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14" y="2743201"/>
            <a:ext cx="2754954" cy="8136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D6256B-F63B-FE48-9B2E-CC244B07FB76}"/>
              </a:ext>
            </a:extLst>
          </p:cNvPr>
          <p:cNvSpPr txBox="1"/>
          <p:nvPr/>
        </p:nvSpPr>
        <p:spPr>
          <a:xfrm>
            <a:off x="4149801" y="296535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C1DE80-2576-924E-82C9-520E88C6BE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564" y="2741769"/>
            <a:ext cx="1902873" cy="8165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487C12-E805-9946-BC47-325F11537F83}"/>
              </a:ext>
            </a:extLst>
          </p:cNvPr>
          <p:cNvSpPr txBox="1"/>
          <p:nvPr/>
        </p:nvSpPr>
        <p:spPr>
          <a:xfrm>
            <a:off x="605481" y="4164227"/>
            <a:ext cx="4581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Then the graph conductance is defined as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D20DDE-99E5-0B49-9224-B60416FC31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998" y="4044243"/>
            <a:ext cx="2184004" cy="72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66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CB303-9186-1944-89FE-8963AE279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94" y="148281"/>
            <a:ext cx="8596668" cy="922638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9BF8BB-BB75-FF41-8F4C-8CDDED3555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6" b="9668"/>
          <a:stretch/>
        </p:blipFill>
        <p:spPr>
          <a:xfrm>
            <a:off x="4003444" y="762000"/>
            <a:ext cx="7594195" cy="522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0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CB303-9186-1944-89FE-8963AE279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22638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D810B3-67AA-B64E-A86C-709FD93A4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079" y="1421027"/>
            <a:ext cx="8045556" cy="205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83924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{D0192BDB-616D-0B4A-AD79-A2A6C6C62D3F}tf10001060</Template>
  <TotalTime>1756</TotalTime>
  <Words>472</Words>
  <Application>Microsoft Macintosh PowerPoint</Application>
  <PresentationFormat>Widescreen</PresentationFormat>
  <Paragraphs>70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PMingLiU</vt:lpstr>
      <vt:lpstr>Arial</vt:lpstr>
      <vt:lpstr>Calibri</vt:lpstr>
      <vt:lpstr>Cambria Math</vt:lpstr>
      <vt:lpstr>Garamond</vt:lpstr>
      <vt:lpstr>Trebuchet MS</vt:lpstr>
      <vt:lpstr>Wingdings 3</vt:lpstr>
      <vt:lpstr>Facet</vt:lpstr>
      <vt:lpstr>The Polarization of Information</vt:lpstr>
      <vt:lpstr>Introduction and Motivation</vt:lpstr>
      <vt:lpstr>Project Description</vt:lpstr>
      <vt:lpstr>Methods</vt:lpstr>
      <vt:lpstr>Methods</vt:lpstr>
      <vt:lpstr>Methods</vt:lpstr>
      <vt:lpstr>Methods</vt:lpstr>
      <vt:lpstr>Implementation</vt:lpstr>
      <vt:lpstr>Results</vt:lpstr>
      <vt:lpstr>Results</vt:lpstr>
      <vt:lpstr>Results</vt:lpstr>
      <vt:lpstr>Results</vt:lpstr>
      <vt:lpstr>Results</vt:lpstr>
      <vt:lpstr>Results</vt:lpstr>
      <vt:lpstr>Conclusions</vt:lpstr>
      <vt:lpstr>Conclusions</vt:lpstr>
      <vt:lpstr>Acknowledgements</vt:lpstr>
      <vt:lpstr>References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Polarization of Information</dc:title>
  <dc:creator>Microsoft Office User</dc:creator>
  <cp:lastModifiedBy>Microsoft Office User</cp:lastModifiedBy>
  <cp:revision>13</cp:revision>
  <dcterms:created xsi:type="dcterms:W3CDTF">2018-12-04T23:26:23Z</dcterms:created>
  <dcterms:modified xsi:type="dcterms:W3CDTF">2018-12-06T22:37:06Z</dcterms:modified>
</cp:coreProperties>
</file>